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2" r:id="rId10"/>
    <p:sldId id="261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D82F9C-2801-4F80-A657-26FEA60B6FD7}" v="25" dt="2025-03-28T11:17:31.3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72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209F26-8549-4027-8198-6782933F508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195ECA-F650-439B-A460-71B207684F2A}">
      <dgm:prSet/>
      <dgm:spPr/>
      <dgm:t>
        <a:bodyPr/>
        <a:lstStyle/>
        <a:p>
          <a:r>
            <a: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Huge gaps under the accessible and fire exit doors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7CB3BB6-54A6-4158-B705-16096F70AEE8}" type="parTrans" cxnId="{0701A426-8D5C-46E4-8B79-B8AA12703691}">
      <dgm:prSet/>
      <dgm:spPr/>
      <dgm:t>
        <a:bodyPr/>
        <a:lstStyle/>
        <a:p>
          <a:endParaRPr lang="en-US"/>
        </a:p>
      </dgm:t>
    </dgm:pt>
    <dgm:pt modelId="{1B350C04-0B2A-4840-BFBB-4A35EDFFC58B}" type="sibTrans" cxnId="{0701A426-8D5C-46E4-8B79-B8AA12703691}">
      <dgm:prSet/>
      <dgm:spPr/>
      <dgm:t>
        <a:bodyPr/>
        <a:lstStyle/>
        <a:p>
          <a:endParaRPr lang="en-US"/>
        </a:p>
      </dgm:t>
    </dgm:pt>
    <dgm:pt modelId="{5E12204F-7F73-4A4D-9349-8668AADA4CF9}">
      <dgm:prSet/>
      <dgm:spPr/>
      <dgm:t>
        <a:bodyPr/>
        <a:lstStyle/>
        <a:p>
          <a:r>
            <a: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The Revolve brushes had gaps and some missing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8029ED8-851D-4C95-BF07-422ECE9AAA49}" type="parTrans" cxnId="{48696C88-BF34-4394-80CE-DE256618CE42}">
      <dgm:prSet/>
      <dgm:spPr/>
      <dgm:t>
        <a:bodyPr/>
        <a:lstStyle/>
        <a:p>
          <a:endParaRPr lang="en-US"/>
        </a:p>
      </dgm:t>
    </dgm:pt>
    <dgm:pt modelId="{49D62D36-FC11-446D-ACA0-89406CA1914D}" type="sibTrans" cxnId="{48696C88-BF34-4394-80CE-DE256618CE42}">
      <dgm:prSet/>
      <dgm:spPr/>
      <dgm:t>
        <a:bodyPr/>
        <a:lstStyle/>
        <a:p>
          <a:endParaRPr lang="en-US"/>
        </a:p>
      </dgm:t>
    </dgm:pt>
    <dgm:pt modelId="{7EFB36BE-E353-4C88-8352-1395A8A84BA4}">
      <dgm:prSet/>
      <dgm:spPr/>
      <dgm:t>
        <a:bodyPr/>
        <a:lstStyle/>
        <a:p>
          <a:r>
            <a: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The metal work on the revolve was dangerous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8BCA5E8-74C9-4E65-9CE3-00FEBD79D767}" type="parTrans" cxnId="{33D0FFD1-A4FB-4E28-A1B4-A6FFCD339E5E}">
      <dgm:prSet/>
      <dgm:spPr/>
      <dgm:t>
        <a:bodyPr/>
        <a:lstStyle/>
        <a:p>
          <a:endParaRPr lang="en-US"/>
        </a:p>
      </dgm:t>
    </dgm:pt>
    <dgm:pt modelId="{AF703594-31D8-4A1E-8668-3E76F755F5CA}" type="sibTrans" cxnId="{33D0FFD1-A4FB-4E28-A1B4-A6FFCD339E5E}">
      <dgm:prSet/>
      <dgm:spPr/>
      <dgm:t>
        <a:bodyPr/>
        <a:lstStyle/>
        <a:p>
          <a:endParaRPr lang="en-US"/>
        </a:p>
      </dgm:t>
    </dgm:pt>
    <dgm:pt modelId="{8A947ED3-187D-435C-9624-4FDDB2D865F4}">
      <dgm:prSet/>
      <dgm:spPr/>
      <dgm:t>
        <a:bodyPr/>
        <a:lstStyle/>
        <a:p>
          <a:r>
            <a: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The foyer area was very cold as low as 13oC in winter with the heating on.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A72FB3E9-D335-481C-B339-72677F23146C}" type="parTrans" cxnId="{55C2266B-2D7D-4B86-81CD-1016153CE65A}">
      <dgm:prSet/>
      <dgm:spPr/>
      <dgm:t>
        <a:bodyPr/>
        <a:lstStyle/>
        <a:p>
          <a:endParaRPr lang="en-US"/>
        </a:p>
      </dgm:t>
    </dgm:pt>
    <dgm:pt modelId="{001D93E5-8551-46EC-AD65-EA5FC11D4761}" type="sibTrans" cxnId="{55C2266B-2D7D-4B86-81CD-1016153CE65A}">
      <dgm:prSet/>
      <dgm:spPr/>
      <dgm:t>
        <a:bodyPr/>
        <a:lstStyle/>
        <a:p>
          <a:endParaRPr lang="en-US"/>
        </a:p>
      </dgm:t>
    </dgm:pt>
    <dgm:pt modelId="{F4E39D8F-BA7C-439B-BF8B-7E7689946C67}">
      <dgm:prSet/>
      <dgm:spPr/>
      <dgm:t>
        <a:bodyPr/>
        <a:lstStyle/>
        <a:p>
          <a:r>
            <a: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Safety concerns with the revolve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DA95C582-30CA-4819-92FB-B54621B8D453}" type="parTrans" cxnId="{75451E00-04EE-43CD-A191-82ED8191089B}">
      <dgm:prSet/>
      <dgm:spPr/>
      <dgm:t>
        <a:bodyPr/>
        <a:lstStyle/>
        <a:p>
          <a:endParaRPr lang="en-US"/>
        </a:p>
      </dgm:t>
    </dgm:pt>
    <dgm:pt modelId="{2E7B816E-CE5E-462E-B8BF-B5C85EF2BC84}" type="sibTrans" cxnId="{75451E00-04EE-43CD-A191-82ED8191089B}">
      <dgm:prSet/>
      <dgm:spPr/>
      <dgm:t>
        <a:bodyPr/>
        <a:lstStyle/>
        <a:p>
          <a:endParaRPr lang="en-US"/>
        </a:p>
      </dgm:t>
    </dgm:pt>
    <dgm:pt modelId="{AA6EB04D-52FF-4CB0-AAA3-010392BF3A50}">
      <dgm:prSet/>
      <dgm:spPr/>
      <dgm:t>
        <a:bodyPr/>
        <a:lstStyle/>
        <a:p>
          <a:r>
            <a: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Accessible door constantly breaking down</a:t>
          </a:r>
          <a:endParaRPr lang="en-US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59B995E-9162-4D39-87C0-3D58D40DE82F}" type="parTrans" cxnId="{93A08984-0016-4788-BD43-FF9585BB02D7}">
      <dgm:prSet/>
      <dgm:spPr/>
      <dgm:t>
        <a:bodyPr/>
        <a:lstStyle/>
        <a:p>
          <a:endParaRPr lang="en-US"/>
        </a:p>
      </dgm:t>
    </dgm:pt>
    <dgm:pt modelId="{612A0207-02D2-45B9-8B86-6114BE88CF8F}" type="sibTrans" cxnId="{93A08984-0016-4788-BD43-FF9585BB02D7}">
      <dgm:prSet/>
      <dgm:spPr/>
      <dgm:t>
        <a:bodyPr/>
        <a:lstStyle/>
        <a:p>
          <a:endParaRPr lang="en-US"/>
        </a:p>
      </dgm:t>
    </dgm:pt>
    <dgm:pt modelId="{84152C7A-6867-4ED5-A641-E61F65424766}" type="pres">
      <dgm:prSet presAssocID="{99209F26-8549-4027-8198-6782933F5087}" presName="diagram" presStyleCnt="0">
        <dgm:presLayoutVars>
          <dgm:dir/>
          <dgm:resizeHandles val="exact"/>
        </dgm:presLayoutVars>
      </dgm:prSet>
      <dgm:spPr/>
    </dgm:pt>
    <dgm:pt modelId="{E0416525-A42A-40E3-B0B5-2EAFDBA22679}" type="pres">
      <dgm:prSet presAssocID="{96195ECA-F650-439B-A460-71B207684F2A}" presName="node" presStyleLbl="node1" presStyleIdx="0" presStyleCnt="6">
        <dgm:presLayoutVars>
          <dgm:bulletEnabled val="1"/>
        </dgm:presLayoutVars>
      </dgm:prSet>
      <dgm:spPr/>
    </dgm:pt>
    <dgm:pt modelId="{6DE7CCAC-0574-4276-B490-6F2C1DF34DF8}" type="pres">
      <dgm:prSet presAssocID="{1B350C04-0B2A-4840-BFBB-4A35EDFFC58B}" presName="sibTrans" presStyleCnt="0"/>
      <dgm:spPr/>
    </dgm:pt>
    <dgm:pt modelId="{A535CBB7-C453-41D5-A860-AB844428EBC0}" type="pres">
      <dgm:prSet presAssocID="{5E12204F-7F73-4A4D-9349-8668AADA4CF9}" presName="node" presStyleLbl="node1" presStyleIdx="1" presStyleCnt="6">
        <dgm:presLayoutVars>
          <dgm:bulletEnabled val="1"/>
        </dgm:presLayoutVars>
      </dgm:prSet>
      <dgm:spPr/>
    </dgm:pt>
    <dgm:pt modelId="{62C1682F-69F6-47ED-A263-AA619120BA66}" type="pres">
      <dgm:prSet presAssocID="{49D62D36-FC11-446D-ACA0-89406CA1914D}" presName="sibTrans" presStyleCnt="0"/>
      <dgm:spPr/>
    </dgm:pt>
    <dgm:pt modelId="{F7E8666A-940E-46A3-B8B2-27F311A95C53}" type="pres">
      <dgm:prSet presAssocID="{7EFB36BE-E353-4C88-8352-1395A8A84BA4}" presName="node" presStyleLbl="node1" presStyleIdx="2" presStyleCnt="6" custLinFactNeighborX="1046" custLinFactNeighborY="1163">
        <dgm:presLayoutVars>
          <dgm:bulletEnabled val="1"/>
        </dgm:presLayoutVars>
      </dgm:prSet>
      <dgm:spPr/>
    </dgm:pt>
    <dgm:pt modelId="{938657F0-F7CB-41AE-9C9A-35F9393C2FE7}" type="pres">
      <dgm:prSet presAssocID="{AF703594-31D8-4A1E-8668-3E76F755F5CA}" presName="sibTrans" presStyleCnt="0"/>
      <dgm:spPr/>
    </dgm:pt>
    <dgm:pt modelId="{74C41F0D-CA4A-4E39-89C2-D0B30621CBC7}" type="pres">
      <dgm:prSet presAssocID="{8A947ED3-187D-435C-9624-4FDDB2D865F4}" presName="node" presStyleLbl="node1" presStyleIdx="3" presStyleCnt="6">
        <dgm:presLayoutVars>
          <dgm:bulletEnabled val="1"/>
        </dgm:presLayoutVars>
      </dgm:prSet>
      <dgm:spPr/>
    </dgm:pt>
    <dgm:pt modelId="{E23EE499-2A3F-4AE1-9058-764921620721}" type="pres">
      <dgm:prSet presAssocID="{001D93E5-8551-46EC-AD65-EA5FC11D4761}" presName="sibTrans" presStyleCnt="0"/>
      <dgm:spPr/>
    </dgm:pt>
    <dgm:pt modelId="{A0ABEB19-3686-4021-AEA6-55A4373765C3}" type="pres">
      <dgm:prSet presAssocID="{F4E39D8F-BA7C-439B-BF8B-7E7689946C67}" presName="node" presStyleLbl="node1" presStyleIdx="4" presStyleCnt="6">
        <dgm:presLayoutVars>
          <dgm:bulletEnabled val="1"/>
        </dgm:presLayoutVars>
      </dgm:prSet>
      <dgm:spPr/>
    </dgm:pt>
    <dgm:pt modelId="{6CA6AB0A-0589-4C50-8280-9B4498D7905C}" type="pres">
      <dgm:prSet presAssocID="{2E7B816E-CE5E-462E-B8BF-B5C85EF2BC84}" presName="sibTrans" presStyleCnt="0"/>
      <dgm:spPr/>
    </dgm:pt>
    <dgm:pt modelId="{25D21966-A4BF-49C7-858E-F80EA9C0102E}" type="pres">
      <dgm:prSet presAssocID="{AA6EB04D-52FF-4CB0-AAA3-010392BF3A50}" presName="node" presStyleLbl="node1" presStyleIdx="5" presStyleCnt="6">
        <dgm:presLayoutVars>
          <dgm:bulletEnabled val="1"/>
        </dgm:presLayoutVars>
      </dgm:prSet>
      <dgm:spPr/>
    </dgm:pt>
  </dgm:ptLst>
  <dgm:cxnLst>
    <dgm:cxn modelId="{75451E00-04EE-43CD-A191-82ED8191089B}" srcId="{99209F26-8549-4027-8198-6782933F5087}" destId="{F4E39D8F-BA7C-439B-BF8B-7E7689946C67}" srcOrd="4" destOrd="0" parTransId="{DA95C582-30CA-4819-92FB-B54621B8D453}" sibTransId="{2E7B816E-CE5E-462E-B8BF-B5C85EF2BC84}"/>
    <dgm:cxn modelId="{D7424806-0626-4CC2-B7B4-6BF52211F6F5}" type="presOf" srcId="{7EFB36BE-E353-4C88-8352-1395A8A84BA4}" destId="{F7E8666A-940E-46A3-B8B2-27F311A95C53}" srcOrd="0" destOrd="0" presId="urn:microsoft.com/office/officeart/2005/8/layout/default"/>
    <dgm:cxn modelId="{0701A426-8D5C-46E4-8B79-B8AA12703691}" srcId="{99209F26-8549-4027-8198-6782933F5087}" destId="{96195ECA-F650-439B-A460-71B207684F2A}" srcOrd="0" destOrd="0" parTransId="{C7CB3BB6-54A6-4158-B705-16096F70AEE8}" sibTransId="{1B350C04-0B2A-4840-BFBB-4A35EDFFC58B}"/>
    <dgm:cxn modelId="{6E4C7C2E-AA0D-4754-B700-0110B7D0D029}" type="presOf" srcId="{5E12204F-7F73-4A4D-9349-8668AADA4CF9}" destId="{A535CBB7-C453-41D5-A860-AB844428EBC0}" srcOrd="0" destOrd="0" presId="urn:microsoft.com/office/officeart/2005/8/layout/default"/>
    <dgm:cxn modelId="{65902F48-6268-4984-9AEE-1B8154E6206E}" type="presOf" srcId="{F4E39D8F-BA7C-439B-BF8B-7E7689946C67}" destId="{A0ABEB19-3686-4021-AEA6-55A4373765C3}" srcOrd="0" destOrd="0" presId="urn:microsoft.com/office/officeart/2005/8/layout/default"/>
    <dgm:cxn modelId="{55C2266B-2D7D-4B86-81CD-1016153CE65A}" srcId="{99209F26-8549-4027-8198-6782933F5087}" destId="{8A947ED3-187D-435C-9624-4FDDB2D865F4}" srcOrd="3" destOrd="0" parTransId="{A72FB3E9-D335-481C-B339-72677F23146C}" sibTransId="{001D93E5-8551-46EC-AD65-EA5FC11D4761}"/>
    <dgm:cxn modelId="{30BFF86F-55C4-4CA0-B743-354C13896189}" type="presOf" srcId="{99209F26-8549-4027-8198-6782933F5087}" destId="{84152C7A-6867-4ED5-A641-E61F65424766}" srcOrd="0" destOrd="0" presId="urn:microsoft.com/office/officeart/2005/8/layout/default"/>
    <dgm:cxn modelId="{12656371-249A-430A-8A6E-09A1D13E36FD}" type="presOf" srcId="{AA6EB04D-52FF-4CB0-AAA3-010392BF3A50}" destId="{25D21966-A4BF-49C7-858E-F80EA9C0102E}" srcOrd="0" destOrd="0" presId="urn:microsoft.com/office/officeart/2005/8/layout/default"/>
    <dgm:cxn modelId="{A1A9E552-DC28-4209-A554-919752DC95EB}" type="presOf" srcId="{8A947ED3-187D-435C-9624-4FDDB2D865F4}" destId="{74C41F0D-CA4A-4E39-89C2-D0B30621CBC7}" srcOrd="0" destOrd="0" presId="urn:microsoft.com/office/officeart/2005/8/layout/default"/>
    <dgm:cxn modelId="{93A08984-0016-4788-BD43-FF9585BB02D7}" srcId="{99209F26-8549-4027-8198-6782933F5087}" destId="{AA6EB04D-52FF-4CB0-AAA3-010392BF3A50}" srcOrd="5" destOrd="0" parTransId="{959B995E-9162-4D39-87C0-3D58D40DE82F}" sibTransId="{612A0207-02D2-45B9-8B86-6114BE88CF8F}"/>
    <dgm:cxn modelId="{48696C88-BF34-4394-80CE-DE256618CE42}" srcId="{99209F26-8549-4027-8198-6782933F5087}" destId="{5E12204F-7F73-4A4D-9349-8668AADA4CF9}" srcOrd="1" destOrd="0" parTransId="{D8029ED8-851D-4C95-BF07-422ECE9AAA49}" sibTransId="{49D62D36-FC11-446D-ACA0-89406CA1914D}"/>
    <dgm:cxn modelId="{42088194-4C9C-46BA-9ED5-05D0A4BB3E0F}" type="presOf" srcId="{96195ECA-F650-439B-A460-71B207684F2A}" destId="{E0416525-A42A-40E3-B0B5-2EAFDBA22679}" srcOrd="0" destOrd="0" presId="urn:microsoft.com/office/officeart/2005/8/layout/default"/>
    <dgm:cxn modelId="{33D0FFD1-A4FB-4E28-A1B4-A6FFCD339E5E}" srcId="{99209F26-8549-4027-8198-6782933F5087}" destId="{7EFB36BE-E353-4C88-8352-1395A8A84BA4}" srcOrd="2" destOrd="0" parTransId="{18BCA5E8-74C9-4E65-9CE3-00FEBD79D767}" sibTransId="{AF703594-31D8-4A1E-8668-3E76F755F5CA}"/>
    <dgm:cxn modelId="{EB0317CE-5838-45A1-B4BE-41492F2018BC}" type="presParOf" srcId="{84152C7A-6867-4ED5-A641-E61F65424766}" destId="{E0416525-A42A-40E3-B0B5-2EAFDBA22679}" srcOrd="0" destOrd="0" presId="urn:microsoft.com/office/officeart/2005/8/layout/default"/>
    <dgm:cxn modelId="{27D4B9EE-4D12-4AD5-A6E7-AEACA671C0AA}" type="presParOf" srcId="{84152C7A-6867-4ED5-A641-E61F65424766}" destId="{6DE7CCAC-0574-4276-B490-6F2C1DF34DF8}" srcOrd="1" destOrd="0" presId="urn:microsoft.com/office/officeart/2005/8/layout/default"/>
    <dgm:cxn modelId="{917F611D-0923-4EE7-9342-B5D55FFCC697}" type="presParOf" srcId="{84152C7A-6867-4ED5-A641-E61F65424766}" destId="{A535CBB7-C453-41D5-A860-AB844428EBC0}" srcOrd="2" destOrd="0" presId="urn:microsoft.com/office/officeart/2005/8/layout/default"/>
    <dgm:cxn modelId="{4293C188-CC0E-447D-BFC9-00E339BF8475}" type="presParOf" srcId="{84152C7A-6867-4ED5-A641-E61F65424766}" destId="{62C1682F-69F6-47ED-A263-AA619120BA66}" srcOrd="3" destOrd="0" presId="urn:microsoft.com/office/officeart/2005/8/layout/default"/>
    <dgm:cxn modelId="{947C25D7-74FB-4ABE-BD4E-2EB1C91B1E2F}" type="presParOf" srcId="{84152C7A-6867-4ED5-A641-E61F65424766}" destId="{F7E8666A-940E-46A3-B8B2-27F311A95C53}" srcOrd="4" destOrd="0" presId="urn:microsoft.com/office/officeart/2005/8/layout/default"/>
    <dgm:cxn modelId="{3E83338B-5414-4719-8F53-8C17530540BE}" type="presParOf" srcId="{84152C7A-6867-4ED5-A641-E61F65424766}" destId="{938657F0-F7CB-41AE-9C9A-35F9393C2FE7}" srcOrd="5" destOrd="0" presId="urn:microsoft.com/office/officeart/2005/8/layout/default"/>
    <dgm:cxn modelId="{A2FB1914-94AE-4DA6-9146-1477D6F49A5C}" type="presParOf" srcId="{84152C7A-6867-4ED5-A641-E61F65424766}" destId="{74C41F0D-CA4A-4E39-89C2-D0B30621CBC7}" srcOrd="6" destOrd="0" presId="urn:microsoft.com/office/officeart/2005/8/layout/default"/>
    <dgm:cxn modelId="{7DC50804-9D50-4361-B77F-1D8A9B8BA87C}" type="presParOf" srcId="{84152C7A-6867-4ED5-A641-E61F65424766}" destId="{E23EE499-2A3F-4AE1-9058-764921620721}" srcOrd="7" destOrd="0" presId="urn:microsoft.com/office/officeart/2005/8/layout/default"/>
    <dgm:cxn modelId="{F62459D8-E4C5-4BE4-AEE7-BCF62422F6D9}" type="presParOf" srcId="{84152C7A-6867-4ED5-A641-E61F65424766}" destId="{A0ABEB19-3686-4021-AEA6-55A4373765C3}" srcOrd="8" destOrd="0" presId="urn:microsoft.com/office/officeart/2005/8/layout/default"/>
    <dgm:cxn modelId="{6C745CEE-2AC1-4269-8553-192F2B0DD816}" type="presParOf" srcId="{84152C7A-6867-4ED5-A641-E61F65424766}" destId="{6CA6AB0A-0589-4C50-8280-9B4498D7905C}" srcOrd="9" destOrd="0" presId="urn:microsoft.com/office/officeart/2005/8/layout/default"/>
    <dgm:cxn modelId="{BBB7C2DA-0A31-4E62-BCE8-B3A179187E14}" type="presParOf" srcId="{84152C7A-6867-4ED5-A641-E61F65424766}" destId="{25D21966-A4BF-49C7-858E-F80EA9C0102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416525-A42A-40E3-B0B5-2EAFDBA22679}">
      <dsp:nvSpPr>
        <dsp:cNvPr id="0" name=""/>
        <dsp:cNvSpPr/>
      </dsp:nvSpPr>
      <dsp:spPr>
        <a:xfrm>
          <a:off x="0" y="567815"/>
          <a:ext cx="2819079" cy="1691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Huge gaps under the accessible and fire exit doors</a:t>
          </a:r>
          <a:endParaRPr lang="en-US" sz="25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567815"/>
        <a:ext cx="2819079" cy="1691447"/>
      </dsp:txXfrm>
    </dsp:sp>
    <dsp:sp modelId="{A535CBB7-C453-41D5-A860-AB844428EBC0}">
      <dsp:nvSpPr>
        <dsp:cNvPr id="0" name=""/>
        <dsp:cNvSpPr/>
      </dsp:nvSpPr>
      <dsp:spPr>
        <a:xfrm>
          <a:off x="3100987" y="567815"/>
          <a:ext cx="2819079" cy="1691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The Revolve brushes had gaps and some missing</a:t>
          </a:r>
          <a:endParaRPr lang="en-US" sz="25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100987" y="567815"/>
        <a:ext cx="2819079" cy="1691447"/>
      </dsp:txXfrm>
    </dsp:sp>
    <dsp:sp modelId="{F7E8666A-940E-46A3-B8B2-27F311A95C53}">
      <dsp:nvSpPr>
        <dsp:cNvPr id="0" name=""/>
        <dsp:cNvSpPr/>
      </dsp:nvSpPr>
      <dsp:spPr>
        <a:xfrm>
          <a:off x="6201974" y="587487"/>
          <a:ext cx="2819079" cy="1691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The metal work on the revolve was dangerous</a:t>
          </a:r>
          <a:endParaRPr lang="en-US" sz="25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201974" y="587487"/>
        <a:ext cx="2819079" cy="1691447"/>
      </dsp:txXfrm>
    </dsp:sp>
    <dsp:sp modelId="{74C41F0D-CA4A-4E39-89C2-D0B30621CBC7}">
      <dsp:nvSpPr>
        <dsp:cNvPr id="0" name=""/>
        <dsp:cNvSpPr/>
      </dsp:nvSpPr>
      <dsp:spPr>
        <a:xfrm>
          <a:off x="0" y="2541171"/>
          <a:ext cx="2819079" cy="1691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The foyer area was very cold as low as 13oC in winter with the heating on.</a:t>
          </a:r>
          <a:endParaRPr lang="en-US" sz="25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541171"/>
        <a:ext cx="2819079" cy="1691447"/>
      </dsp:txXfrm>
    </dsp:sp>
    <dsp:sp modelId="{A0ABEB19-3686-4021-AEA6-55A4373765C3}">
      <dsp:nvSpPr>
        <dsp:cNvPr id="0" name=""/>
        <dsp:cNvSpPr/>
      </dsp:nvSpPr>
      <dsp:spPr>
        <a:xfrm>
          <a:off x="3100987" y="2541171"/>
          <a:ext cx="2819079" cy="1691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Safety concerns with the revolve</a:t>
          </a:r>
          <a:endParaRPr lang="en-US" sz="25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100987" y="2541171"/>
        <a:ext cx="2819079" cy="1691447"/>
      </dsp:txXfrm>
    </dsp:sp>
    <dsp:sp modelId="{25D21966-A4BF-49C7-858E-F80EA9C0102E}">
      <dsp:nvSpPr>
        <dsp:cNvPr id="0" name=""/>
        <dsp:cNvSpPr/>
      </dsp:nvSpPr>
      <dsp:spPr>
        <a:xfrm>
          <a:off x="6201974" y="2541171"/>
          <a:ext cx="2819079" cy="1691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Accessible door constantly breaking down</a:t>
          </a:r>
          <a:endParaRPr lang="en-US" sz="25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201974" y="2541171"/>
        <a:ext cx="2819079" cy="16914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AF97-4746-43FA-95A8-B6EE38DC1967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650F-C825-4EC9-A85B-520181D043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270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AF97-4746-43FA-95A8-B6EE38DC1967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650F-C825-4EC9-A85B-520181D043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146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AF97-4746-43FA-95A8-B6EE38DC1967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650F-C825-4EC9-A85B-520181D043FE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614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AF97-4746-43FA-95A8-B6EE38DC1967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650F-C825-4EC9-A85B-520181D043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997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AF97-4746-43FA-95A8-B6EE38DC1967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650F-C825-4EC9-A85B-520181D043FE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1427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AF97-4746-43FA-95A8-B6EE38DC1967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650F-C825-4EC9-A85B-520181D043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962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AF97-4746-43FA-95A8-B6EE38DC1967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650F-C825-4EC9-A85B-520181D043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953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AF97-4746-43FA-95A8-B6EE38DC1967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650F-C825-4EC9-A85B-520181D043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672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AF97-4746-43FA-95A8-B6EE38DC1967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650F-C825-4EC9-A85B-520181D043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766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AF97-4746-43FA-95A8-B6EE38DC1967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650F-C825-4EC9-A85B-520181D043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839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AF97-4746-43FA-95A8-B6EE38DC1967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650F-C825-4EC9-A85B-520181D043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741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AF97-4746-43FA-95A8-B6EE38DC1967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650F-C825-4EC9-A85B-520181D043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30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AF97-4746-43FA-95A8-B6EE38DC1967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650F-C825-4EC9-A85B-520181D043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68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AF97-4746-43FA-95A8-B6EE38DC1967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650F-C825-4EC9-A85B-520181D043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40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AF97-4746-43FA-95A8-B6EE38DC1967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650F-C825-4EC9-A85B-520181D043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91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AF97-4746-43FA-95A8-B6EE38DC1967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B650F-C825-4EC9-A85B-520181D043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68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CAF97-4746-43FA-95A8-B6EE38DC1967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25B650F-C825-4EC9-A85B-520181D043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75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8D6E7-F091-1271-2DD7-55813B34FE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Refurbishment of Theatre Main Entrance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67EAF5-08D8-EC1B-F7DD-7C54065754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 2024</a:t>
            </a:r>
          </a:p>
        </p:txBody>
      </p:sp>
    </p:spTree>
    <p:extLst>
      <p:ext uri="{BB962C8B-B14F-4D97-AF65-F5344CB8AC3E}">
        <p14:creationId xmlns:p14="http://schemas.microsoft.com/office/powerpoint/2010/main" val="859508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CECEEC-8C58-7488-D88C-06CB9190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4968"/>
            <a:ext cx="8596668" cy="835742"/>
          </a:xfrm>
        </p:spPr>
        <p:txBody>
          <a:bodyPr/>
          <a:lstStyle/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it did look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A9886-E462-E111-5476-DECB8EE1F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818" y="1270000"/>
            <a:ext cx="8171699" cy="459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16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44806-0950-F379-60FB-AAD1BAA9E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Issues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702A69-DEC5-1CC9-5817-9BB893A1C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8716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DF4D5-272B-466E-7147-F529A1D82F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767" r="1" b="7642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BFC67-5679-FB9A-09A9-1809FDD198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947" r="1" b="2296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BA87D1-9914-2186-E138-CDB2EFF386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563" b="7250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327894-0C26-1774-897C-64F412625FB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" b="5810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1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07F74-0827-78C8-3618-4D7F7A9B9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57" y="348865"/>
            <a:ext cx="10771563" cy="1371780"/>
          </a:xfrm>
        </p:spPr>
        <p:txBody>
          <a:bodyPr anchor="ctr">
            <a:normAutofit/>
          </a:bodyPr>
          <a:lstStyle/>
          <a:p>
            <a:r>
              <a:rPr lang="en-GB" sz="4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Issues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03F4C158-DF5D-49B4-FA80-C89E544E52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5186384"/>
              </p:ext>
            </p:extLst>
          </p:nvPr>
        </p:nvGraphicFramePr>
        <p:xfrm>
          <a:off x="644057" y="1504950"/>
          <a:ext cx="9021054" cy="4800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2030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8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0FD07F-0D75-6258-4365-93FD918BD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1120877"/>
          </a:xfrm>
        </p:spPr>
        <p:txBody>
          <a:bodyPr anchor="ctr">
            <a:normAutofit/>
          </a:bodyPr>
          <a:lstStyle/>
          <a:p>
            <a:r>
              <a:rPr lang="en-GB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CDD6E-EB6C-490F-F663-3670767A38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72" r="25284" b="-1"/>
          <a:stretch/>
        </p:blipFill>
        <p:spPr>
          <a:xfrm>
            <a:off x="895584" y="1168399"/>
            <a:ext cx="3580107" cy="4610101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DDF91DE-0561-6E05-A647-F70D9A3C0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1956619"/>
            <a:ext cx="4512988" cy="4198648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 a new automatic well fitted door and fire exit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include an Air slide (pictured left)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Gain Planning permission from Planning and HES (A Listed Building)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Budget: £60,000 + vat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to have a low carbon footprint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to advanced level of Theatre Green book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local Contractors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 frame – 2 weeks in November 2024</a:t>
            </a:r>
          </a:p>
          <a:p>
            <a:pPr>
              <a:lnSpc>
                <a:spcPct val="90000"/>
              </a:lnSpc>
            </a:pPr>
            <a:endParaRPr lang="en-GB" sz="20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GB" sz="20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GB" sz="15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GB" sz="15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GB" sz="15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GB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45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8B5191-3A29-612A-1F96-A16886B4A31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091" t="90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BBFBD429-C7AA-4D85-BEBF-26ECE2DBA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3" name="Parallelogram 92">
            <a:extLst>
              <a:ext uri="{FF2B5EF4-FFF2-40B4-BE49-F238E27FC236}">
                <a16:creationId xmlns:a16="http://schemas.microsoft.com/office/drawing/2014/main" id="{7A9CEEF0-7547-4FA2-93BD-0B8C799DD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4188" y="0"/>
            <a:ext cx="93726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A02E860-D290-48CF-9C38-BC8EB8854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BF60179-3A15-468E-86D0-1C2FFD504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Rectangle 23">
            <a:extLst>
              <a:ext uri="{FF2B5EF4-FFF2-40B4-BE49-F238E27FC236}">
                <a16:creationId xmlns:a16="http://schemas.microsoft.com/office/drawing/2014/main" id="{87ED294B-4D40-44B4-86E7-F23C04688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900E66-FECA-EF39-7B11-3752E7A80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47" y="609600"/>
            <a:ext cx="6487955" cy="1320800"/>
          </a:xfrm>
        </p:spPr>
        <p:txBody>
          <a:bodyPr anchor="t">
            <a:normAutofit/>
          </a:bodyPr>
          <a:lstStyle/>
          <a:p>
            <a:r>
              <a:rPr lang="en-GB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did we do?</a:t>
            </a:r>
          </a:p>
        </p:txBody>
      </p:sp>
      <p:sp>
        <p:nvSpPr>
          <p:cNvPr id="97" name="Rectangle 25">
            <a:extLst>
              <a:ext uri="{FF2B5EF4-FFF2-40B4-BE49-F238E27FC236}">
                <a16:creationId xmlns:a16="http://schemas.microsoft.com/office/drawing/2014/main" id="{55D78701-1D8D-45A3-9B44-A94C33462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B8C595DB-254F-4E8B-9C0D-648B3FF1B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F91F-641E-86CC-3A51-E83620005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047" y="1391055"/>
            <a:ext cx="6487955" cy="5087566"/>
          </a:xfrm>
        </p:spPr>
        <p:txBody>
          <a:bodyPr>
            <a:normAutofit fontScale="92500" lnSpcReduction="10000"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Collaboration between FAAC, Tayside Automated Doors and Nicol Russell architects and a design was born.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Planning decision making and completion took 17months.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received Planning permission from Planning and HES without any problem.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Budget: £60,000 + vat, we came in at £56,467.95+vat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project did have a very low carbon figure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did work to advanced level of Theatre Green book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local Contractors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 frame – 2 weeks- Completed in 12 days.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99" name="Rectangle 27">
            <a:extLst>
              <a:ext uri="{FF2B5EF4-FFF2-40B4-BE49-F238E27FC236}">
                <a16:creationId xmlns:a16="http://schemas.microsoft.com/office/drawing/2014/main" id="{2E000235-D5DF-4D2F-AECA-3814821B5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0" name="Rectangle 28">
            <a:extLst>
              <a:ext uri="{FF2B5EF4-FFF2-40B4-BE49-F238E27FC236}">
                <a16:creationId xmlns:a16="http://schemas.microsoft.com/office/drawing/2014/main" id="{D7CE0E87-2C2C-4907-BBE3-D24D86C42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0" name="Rectangle 29">
            <a:extLst>
              <a:ext uri="{FF2B5EF4-FFF2-40B4-BE49-F238E27FC236}">
                <a16:creationId xmlns:a16="http://schemas.microsoft.com/office/drawing/2014/main" id="{8FF0BC47-4F6D-4430-8C11-E1566CBF6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5B73C5C4-3778-4E76-9467-8B46C9F91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645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9D09-D27D-7A80-B158-E43011C2D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74" y="233464"/>
            <a:ext cx="5627241" cy="749030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Carbon Footprint</a:t>
            </a:r>
          </a:p>
        </p:txBody>
      </p:sp>
      <p:sp>
        <p:nvSpPr>
          <p:cNvPr id="22" name="Isosceles Triangle 8">
            <a:extLst>
              <a:ext uri="{FF2B5EF4-FFF2-40B4-BE49-F238E27FC236}">
                <a16:creationId xmlns:a16="http://schemas.microsoft.com/office/drawing/2014/main" id="{82FCA8AA-470A-46EF-AC08-74C610468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E096A-8B0A-958E-0723-742A9005F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1" y="1381329"/>
            <a:ext cx="5814787" cy="4660034"/>
          </a:xfrm>
        </p:spPr>
        <p:txBody>
          <a:bodyPr>
            <a:normAutofit fontScale="92500" lnSpcReduction="10000"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glass, steel, aluminium, stone and matting was fully recycled. The glass and steel etc went on to make new doors.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matting was reused in carpeting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stonework was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where possible was reused or recycled to make stone chips for gardens.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New doors were made from recycled glass and metal.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Matting was made from ocean waste plastics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new stone came from a local quarry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Contractors came 1.5 miles away 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Doors came from Glasgow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Temperature is averaging around 17oC with out heating</a:t>
            </a:r>
          </a:p>
          <a:p>
            <a:pPr>
              <a:lnSpc>
                <a:spcPct val="90000"/>
              </a:lnSpc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GB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60A7B1-40D6-B8EC-C446-3630421F3B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068" b="23141"/>
          <a:stretch/>
        </p:blipFill>
        <p:spPr>
          <a:xfrm>
            <a:off x="6129405" y="609600"/>
            <a:ext cx="3144597" cy="2601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88D38F-50E2-E014-0656-451F9FFF41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59" r="1" b="1"/>
          <a:stretch/>
        </p:blipFill>
        <p:spPr>
          <a:xfrm>
            <a:off x="6129405" y="3439947"/>
            <a:ext cx="3144597" cy="260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00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17895-6C55-6623-F90B-733AF6AC4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4800"/>
            <a:ext cx="8596668" cy="973394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New look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067305-BDC5-ACE0-7C9E-86377AFC0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4232" y="1679822"/>
            <a:ext cx="7688826" cy="45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4761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39180807DA834DA5643844C320509C" ma:contentTypeVersion="15" ma:contentTypeDescription="Create a new document." ma:contentTypeScope="" ma:versionID="53aecb3982a4b48e012eb224a110ec9a">
  <xsd:schema xmlns:xsd="http://www.w3.org/2001/XMLSchema" xmlns:xs="http://www.w3.org/2001/XMLSchema" xmlns:p="http://schemas.microsoft.com/office/2006/metadata/properties" xmlns:ns2="19b187c7-d1ee-4aa7-b2e1-5997588d1064" xmlns:ns3="7e12fcdb-d016-4bbe-a512-0eb65a3b9479" targetNamespace="http://schemas.microsoft.com/office/2006/metadata/properties" ma:root="true" ma:fieldsID="4f04e263ef4294c57f3b21d45370bea3" ns2:_="" ns3:_="">
    <xsd:import namespace="19b187c7-d1ee-4aa7-b2e1-5997588d1064"/>
    <xsd:import namespace="7e12fcdb-d016-4bbe-a512-0eb65a3b94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187c7-d1ee-4aa7-b2e1-5997588d10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0cc809f-3261-4985-a7f5-1e43acd597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12fcdb-d016-4bbe-a512-0eb65a3b947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9c0abcc-f572-4ea8-b1d9-6dd7d1619253}" ma:internalName="TaxCatchAll" ma:showField="CatchAllData" ma:web="7e12fcdb-d016-4bbe-a512-0eb65a3b94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9b187c7-d1ee-4aa7-b2e1-5997588d1064">
      <Terms xmlns="http://schemas.microsoft.com/office/infopath/2007/PartnerControls"/>
    </lcf76f155ced4ddcb4097134ff3c332f>
    <TaxCatchAll xmlns="7e12fcdb-d016-4bbe-a512-0eb65a3b9479" xsi:nil="true"/>
  </documentManagement>
</p:properties>
</file>

<file path=customXml/itemProps1.xml><?xml version="1.0" encoding="utf-8"?>
<ds:datastoreItem xmlns:ds="http://schemas.openxmlformats.org/officeDocument/2006/customXml" ds:itemID="{6C6713A1-6089-4B5C-857B-9EF09C88E2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b187c7-d1ee-4aa7-b2e1-5997588d1064"/>
    <ds:schemaRef ds:uri="7e12fcdb-d016-4bbe-a512-0eb65a3b94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AB956B-6C9E-4EB9-88CA-9AE05E2217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D87AF4-DF5D-4DBD-834C-CE9D652490C8}">
  <ds:schemaRefs>
    <ds:schemaRef ds:uri="http://schemas.microsoft.com/office/2006/metadata/properties"/>
    <ds:schemaRef ds:uri="http://schemas.microsoft.com/office/infopath/2007/PartnerControls"/>
    <ds:schemaRef ds:uri="19b187c7-d1ee-4aa7-b2e1-5997588d1064"/>
    <ds:schemaRef ds:uri="7e12fcdb-d016-4bbe-a512-0eb65a3b947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</TotalTime>
  <Words>320</Words>
  <Application>Microsoft Office PowerPoint</Application>
  <PresentationFormat>Widescreen</PresentationFormat>
  <Paragraphs>46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Facet</vt:lpstr>
      <vt:lpstr>Refurbishment of Theatre Main Entrance</vt:lpstr>
      <vt:lpstr>How it did look</vt:lpstr>
      <vt:lpstr>The Issues</vt:lpstr>
      <vt:lpstr>The Issues</vt:lpstr>
      <vt:lpstr>The Plan</vt:lpstr>
      <vt:lpstr>How did we do?</vt:lpstr>
      <vt:lpstr>Low Carbon Footprint</vt:lpstr>
      <vt:lpstr>The New 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Jaci Stewart</dc:creator>
  <cp:lastModifiedBy>Jaci Stewart</cp:lastModifiedBy>
  <cp:revision>2</cp:revision>
  <dcterms:created xsi:type="dcterms:W3CDTF">2025-03-25T15:53:38Z</dcterms:created>
  <dcterms:modified xsi:type="dcterms:W3CDTF">2025-04-11T19:12:10Z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0x0101005239180807DA834DA5643844C320509C</vt:lpwstr>
  </property>
  <property fmtid="{D5CDD505-2E9C-101B-9397-08002B2CF9AE}" pid="3" name="MediaServiceImageTags">
    <vt:lpwstr/>
  </property>
</Properties>
</file>